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-1-1.png"/><Relationship Id="rId10" Type="http://schemas.openxmlformats.org/officeDocument/2006/relationships/image" Target="../media/banner_capa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11" Type="http://schemas.openxmlformats.org/officeDocument/2006/relationships/image" Target="../media/ciclo_capa.png"/><Relationship Id="rId12" Type="http://schemas.openxmlformats.org/officeDocument/2006/relationships/image" Target="../media/banner_crop.png"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09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nnerCompleto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A09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201168"/>
            <a:ext cx="2377440" cy="4754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822960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spc="400" kern="0" dirty="0">
                <a:solidFill>
                  <a:srgbClr val="D4B8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LIVRO · A VIDA SEM RASCUNHO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320040" y="1078992"/>
            <a:ext cx="8503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Vida Sem Rascunho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320040" y="1719072"/>
            <a:ext cx="8503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Método AVR–S · André Silfexsil · Audax Consultoria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320040" y="2103120"/>
            <a:ext cx="8503920" cy="502920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84048" y="2176272"/>
            <a:ext cx="457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841248" y="2176272"/>
            <a:ext cx="18288" cy="347472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50976" y="2157984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Percepção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950976" y="2377440"/>
            <a:ext cx="7498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Você reage ao que construiu — não ao que aconteceu.</a:t>
            </a:r>
            <a:endParaRPr lang="en-US" sz="1050" dirty="0"/>
          </a:p>
        </p:txBody>
      </p:sp>
      <p:sp>
        <p:nvSpPr>
          <p:cNvPr id="12" name="Shape 9"/>
          <p:cNvSpPr/>
          <p:nvPr/>
        </p:nvSpPr>
        <p:spPr>
          <a:xfrm>
            <a:off x="320040" y="2670048"/>
            <a:ext cx="8503920" cy="502920"/>
          </a:xfrm>
          <a:prstGeom prst="rect">
            <a:avLst/>
          </a:prstGeom>
          <a:solidFill>
            <a:srgbClr val="121110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84048" y="2743200"/>
            <a:ext cx="457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II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841248" y="2743200"/>
            <a:ext cx="18288" cy="347472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50976" y="2724912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Programação Invisível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950976" y="2944368"/>
            <a:ext cx="7498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Padrões instalados que operam sem permissão.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320040" y="3236976"/>
            <a:ext cx="8503920" cy="502920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384048" y="3310128"/>
            <a:ext cx="457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III</a:t>
            </a:r>
            <a:endParaRPr lang="en-US" sz="1200" dirty="0"/>
          </a:p>
        </p:txBody>
      </p:sp>
      <p:sp>
        <p:nvSpPr>
          <p:cNvPr id="19" name="Shape 16"/>
          <p:cNvSpPr/>
          <p:nvPr/>
        </p:nvSpPr>
        <p:spPr>
          <a:xfrm>
            <a:off x="841248" y="3310128"/>
            <a:ext cx="18288" cy="347472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950976" y="3291840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Método AVR–S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950976" y="3511296"/>
            <a:ext cx="7498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estrutura que transforma consciência em decisão.</a:t>
            </a:r>
            <a:endParaRPr lang="en-US" sz="1050" dirty="0"/>
          </a:p>
        </p:txBody>
      </p:sp>
      <p:sp>
        <p:nvSpPr>
          <p:cNvPr id="22" name="Shape 19"/>
          <p:cNvSpPr/>
          <p:nvPr/>
        </p:nvSpPr>
        <p:spPr>
          <a:xfrm>
            <a:off x="320040" y="3803904"/>
            <a:ext cx="8503920" cy="502920"/>
          </a:xfrm>
          <a:prstGeom prst="rect">
            <a:avLst/>
          </a:prstGeom>
          <a:solidFill>
            <a:srgbClr val="121110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384048" y="3877056"/>
            <a:ext cx="457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IV</a:t>
            </a:r>
            <a:endParaRPr lang="en-US" sz="1200" dirty="0"/>
          </a:p>
        </p:txBody>
      </p:sp>
      <p:sp>
        <p:nvSpPr>
          <p:cNvPr id="24" name="Shape 21"/>
          <p:cNvSpPr/>
          <p:nvPr/>
        </p:nvSpPr>
        <p:spPr>
          <a:xfrm>
            <a:off x="841248" y="3877056"/>
            <a:ext cx="18288" cy="347472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950976" y="3858768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Aplicação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950976" y="4078224"/>
            <a:ext cx="7498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Ver, Decidir, Executar, Evoluir.</a:t>
            </a:r>
            <a:endParaRPr lang="en-US" sz="1050" dirty="0"/>
          </a:p>
        </p:txBody>
      </p:sp>
      <p:sp>
        <p:nvSpPr>
          <p:cNvPr id="27" name="Shape 24"/>
          <p:cNvSpPr/>
          <p:nvPr/>
        </p:nvSpPr>
        <p:spPr>
          <a:xfrm>
            <a:off x="320040" y="4370832"/>
            <a:ext cx="8503920" cy="502920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384048" y="4443984"/>
            <a:ext cx="457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</a:t>
            </a:r>
            <a:endParaRPr lang="en-US" sz="1200" dirty="0"/>
          </a:p>
        </p:txBody>
      </p:sp>
      <p:sp>
        <p:nvSpPr>
          <p:cNvPr id="29" name="Shape 26"/>
          <p:cNvSpPr/>
          <p:nvPr/>
        </p:nvSpPr>
        <p:spPr>
          <a:xfrm>
            <a:off x="841248" y="4443984"/>
            <a:ext cx="18288" cy="347472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950976" y="4425696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Reprogramação</a:t>
            </a:r>
            <a:endParaRPr lang="en-US" sz="1100" dirty="0"/>
          </a:p>
        </p:txBody>
      </p:sp>
      <p:sp>
        <p:nvSpPr>
          <p:cNvPr id="31" name="Text 28"/>
          <p:cNvSpPr/>
          <p:nvPr/>
        </p:nvSpPr>
        <p:spPr>
          <a:xfrm>
            <a:off x="950976" y="4645152"/>
            <a:ext cx="7498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Assumir o controle do que acontecia automaticamente.</a:t>
            </a:r>
            <a:endParaRPr lang="en-US" sz="1050" dirty="0"/>
          </a:p>
        </p:txBody>
      </p:sp>
      <p:sp>
        <p:nvSpPr>
          <p:cNvPr id="32" name="Text 29"/>
          <p:cNvSpPr/>
          <p:nvPr/>
        </p:nvSpPr>
        <p:spPr>
          <a:xfrm>
            <a:off x="804672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A09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201168"/>
            <a:ext cx="2377440" cy="4754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822960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spc="400" kern="0" dirty="0">
                <a:solidFill>
                  <a:srgbClr val="D4B8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MÉTODO NA PALMA DA MÃO</a:t>
            </a:r>
            <a:endParaRPr lang="en-US" sz="800" dirty="0"/>
          </a:p>
        </p:txBody>
      </p:sp>
      <p:sp>
        <p:nvSpPr>
          <p:cNvPr id="5" name="Shape 2"/>
          <p:cNvSpPr/>
          <p:nvPr/>
        </p:nvSpPr>
        <p:spPr>
          <a:xfrm>
            <a:off x="320040" y="1078992"/>
            <a:ext cx="3200400" cy="18288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20040" y="1207008"/>
            <a:ext cx="8503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3400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 livro explica.</a:t>
            </a:r>
            <a:endParaRPr lang="en-US" sz="34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3400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 app pratica.</a:t>
            </a:r>
            <a:endParaRPr lang="en-US" sz="3400" dirty="0"/>
          </a:p>
        </p:txBody>
      </p:sp>
      <p:sp>
        <p:nvSpPr>
          <p:cNvPr id="7" name="Text 4"/>
          <p:cNvSpPr/>
          <p:nvPr/>
        </p:nvSpPr>
        <p:spPr>
          <a:xfrm>
            <a:off x="320040" y="2359152"/>
            <a:ext cx="8503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60000"/>
              </a:lnSpc>
              <a:buNone/>
            </a:pPr>
            <a:r>
              <a:rPr lang="en-US" sz="13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AVR–S não vive apenas no papel. Existe um app que leva o método para o seu dia a dia — com diagnóstico de estado, Mentor com IA, diário de decisões e dashboard emocional.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320040" y="3337560"/>
            <a:ext cx="8503920" cy="960120"/>
          </a:xfrm>
          <a:prstGeom prst="rect">
            <a:avLst/>
          </a:prstGeom>
          <a:solidFill>
            <a:srgbClr val="121110"/>
          </a:solidFill>
          <a:ln w="6350">
            <a:solidFill>
              <a:srgbClr val="D4B87A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3337560"/>
            <a:ext cx="54864" cy="960120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02920" y="3429000"/>
            <a:ext cx="4572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D4B8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 AVR–S · Acesse agora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502920" y="3730752"/>
            <a:ext cx="6400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audaxsilfexsil-sketch.github.io/avrs-app-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502920" y="4005072"/>
            <a:ext cx="5486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R9/mês · cancele quando quiser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804672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A09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201168"/>
            <a:ext cx="2377440" cy="4754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822960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spc="400" kern="0" dirty="0">
                <a:solidFill>
                  <a:srgbClr val="D4B8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 AVR–S · O QUE VOCÊ ENCONTRA</a:t>
            </a:r>
            <a:endParaRPr lang="en-US" sz="800" dirty="0"/>
          </a:p>
        </p:txBody>
      </p:sp>
      <p:sp>
        <p:nvSpPr>
          <p:cNvPr id="5" name="Shape 2"/>
          <p:cNvSpPr/>
          <p:nvPr/>
        </p:nvSpPr>
        <p:spPr>
          <a:xfrm>
            <a:off x="320040" y="1078992"/>
            <a:ext cx="4114800" cy="18288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20040" y="1207008"/>
            <a:ext cx="85039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2600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 funcionalidades. 1 objetivo:</a:t>
            </a:r>
            <a:endParaRPr lang="en-US" sz="26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2600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consciência antes da decisão.</a:t>
            </a:r>
            <a:endParaRPr lang="en-US" sz="2600" dirty="0"/>
          </a:p>
        </p:txBody>
      </p:sp>
      <p:sp>
        <p:nvSpPr>
          <p:cNvPr id="7" name="Shape 4"/>
          <p:cNvSpPr/>
          <p:nvPr/>
        </p:nvSpPr>
        <p:spPr>
          <a:xfrm>
            <a:off x="320040" y="2286000"/>
            <a:ext cx="4160520" cy="786384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320040" y="2286000"/>
            <a:ext cx="36576" cy="786384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11480" y="2377440"/>
            <a:ext cx="4114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822960" y="2395728"/>
            <a:ext cx="18288" cy="566928"/>
          </a:xfrm>
          <a:prstGeom prst="rect">
            <a:avLst/>
          </a:prstGeom>
          <a:solidFill>
            <a:srgbClr val="2A2620"/>
          </a:solidFill>
          <a:ln w="12700">
            <a:solidFill>
              <a:srgbClr val="2A262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14400" y="2359152"/>
            <a:ext cx="3520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Diagnóstico de estado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914400" y="2615184"/>
            <a:ext cx="35204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Toque em como você está — o app conduz o checklist AVR–S.</a:t>
            </a:r>
            <a:endParaRPr lang="en-US" sz="1000" dirty="0"/>
          </a:p>
        </p:txBody>
      </p:sp>
      <p:sp>
        <p:nvSpPr>
          <p:cNvPr id="13" name="Shape 10"/>
          <p:cNvSpPr/>
          <p:nvPr/>
        </p:nvSpPr>
        <p:spPr>
          <a:xfrm>
            <a:off x="4663440" y="2286000"/>
            <a:ext cx="4160520" cy="786384"/>
          </a:xfrm>
          <a:prstGeom prst="rect">
            <a:avLst/>
          </a:prstGeom>
          <a:solidFill>
            <a:srgbClr val="121110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4663440" y="2286000"/>
            <a:ext cx="36576" cy="786384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754880" y="2377440"/>
            <a:ext cx="4114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5166360" y="2395728"/>
            <a:ext cx="18288" cy="566928"/>
          </a:xfrm>
          <a:prstGeom prst="rect">
            <a:avLst/>
          </a:prstGeom>
          <a:solidFill>
            <a:srgbClr val="2A2620"/>
          </a:solidFill>
          <a:ln w="12700">
            <a:solidFill>
              <a:srgbClr val="2A262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257800" y="2359152"/>
            <a:ext cx="3520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Mentor IA personalizado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5257800" y="2615184"/>
            <a:ext cx="35204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 com inteligência artificial que aprende seus padrões.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20040" y="3145536"/>
            <a:ext cx="4160520" cy="786384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320040" y="3145536"/>
            <a:ext cx="36576" cy="786384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411480" y="3236976"/>
            <a:ext cx="4114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822960" y="3255264"/>
            <a:ext cx="18288" cy="566928"/>
          </a:xfrm>
          <a:prstGeom prst="rect">
            <a:avLst/>
          </a:prstGeom>
          <a:solidFill>
            <a:srgbClr val="2A2620"/>
          </a:solidFill>
          <a:ln w="12700">
            <a:solidFill>
              <a:srgbClr val="2A2620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914400" y="3218688"/>
            <a:ext cx="3520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Diário de decisões</a:t>
            </a:r>
            <a:endParaRPr lang="en-US" sz="1100" dirty="0"/>
          </a:p>
        </p:txBody>
      </p:sp>
      <p:sp>
        <p:nvSpPr>
          <p:cNvPr id="24" name="Text 21"/>
          <p:cNvSpPr/>
          <p:nvPr/>
        </p:nvSpPr>
        <p:spPr>
          <a:xfrm>
            <a:off x="914400" y="3474720"/>
            <a:ext cx="35204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Registre fato, distorção, decisão e evolução.</a:t>
            </a:r>
            <a:endParaRPr lang="en-US" sz="1000" dirty="0"/>
          </a:p>
        </p:txBody>
      </p:sp>
      <p:sp>
        <p:nvSpPr>
          <p:cNvPr id="25" name="Shape 22"/>
          <p:cNvSpPr/>
          <p:nvPr/>
        </p:nvSpPr>
        <p:spPr>
          <a:xfrm>
            <a:off x="4663440" y="3145536"/>
            <a:ext cx="4160520" cy="786384"/>
          </a:xfrm>
          <a:prstGeom prst="rect">
            <a:avLst/>
          </a:prstGeom>
          <a:solidFill>
            <a:srgbClr val="121110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663440" y="3145536"/>
            <a:ext cx="36576" cy="786384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754880" y="3236976"/>
            <a:ext cx="4114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1100" dirty="0"/>
          </a:p>
        </p:txBody>
      </p:sp>
      <p:sp>
        <p:nvSpPr>
          <p:cNvPr id="28" name="Shape 25"/>
          <p:cNvSpPr/>
          <p:nvPr/>
        </p:nvSpPr>
        <p:spPr>
          <a:xfrm>
            <a:off x="5166360" y="3255264"/>
            <a:ext cx="18288" cy="566928"/>
          </a:xfrm>
          <a:prstGeom prst="rect">
            <a:avLst/>
          </a:prstGeom>
          <a:solidFill>
            <a:srgbClr val="2A2620"/>
          </a:solidFill>
          <a:ln w="12700">
            <a:solidFill>
              <a:srgbClr val="2A2620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5257800" y="3218688"/>
            <a:ext cx="3520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Dashboard emocional</a:t>
            </a:r>
            <a:endParaRPr lang="en-US" sz="1100" dirty="0"/>
          </a:p>
        </p:txBody>
      </p:sp>
      <p:sp>
        <p:nvSpPr>
          <p:cNvPr id="30" name="Text 27"/>
          <p:cNvSpPr/>
          <p:nvPr/>
        </p:nvSpPr>
        <p:spPr>
          <a:xfrm>
            <a:off x="5257800" y="3474720"/>
            <a:ext cx="35204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Visualize seus padrões e distorções recorrentes.</a:t>
            </a:r>
            <a:endParaRPr lang="en-US" sz="1000" dirty="0"/>
          </a:p>
        </p:txBody>
      </p:sp>
      <p:sp>
        <p:nvSpPr>
          <p:cNvPr id="31" name="Shape 28"/>
          <p:cNvSpPr/>
          <p:nvPr/>
        </p:nvSpPr>
        <p:spPr>
          <a:xfrm>
            <a:off x="320040" y="4005072"/>
            <a:ext cx="4160520" cy="786384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32" name="Shape 29"/>
          <p:cNvSpPr/>
          <p:nvPr/>
        </p:nvSpPr>
        <p:spPr>
          <a:xfrm>
            <a:off x="320040" y="4005072"/>
            <a:ext cx="36576" cy="786384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411480" y="4096512"/>
            <a:ext cx="4114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05</a:t>
            </a:r>
            <a:endParaRPr lang="en-US" sz="1100" dirty="0"/>
          </a:p>
        </p:txBody>
      </p:sp>
      <p:sp>
        <p:nvSpPr>
          <p:cNvPr id="34" name="Shape 31"/>
          <p:cNvSpPr/>
          <p:nvPr/>
        </p:nvSpPr>
        <p:spPr>
          <a:xfrm>
            <a:off x="822960" y="4114800"/>
            <a:ext cx="18288" cy="566928"/>
          </a:xfrm>
          <a:prstGeom prst="rect">
            <a:avLst/>
          </a:prstGeom>
          <a:solidFill>
            <a:srgbClr val="2A2620"/>
          </a:solidFill>
          <a:ln w="12700">
            <a:solidFill>
              <a:srgbClr val="2A2620"/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914400" y="4078224"/>
            <a:ext cx="3520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Protocolo completo</a:t>
            </a:r>
            <a:endParaRPr lang="en-US" sz="1100" dirty="0"/>
          </a:p>
        </p:txBody>
      </p:sp>
      <p:sp>
        <p:nvSpPr>
          <p:cNvPr id="36" name="Text 33"/>
          <p:cNvSpPr/>
          <p:nvPr/>
        </p:nvSpPr>
        <p:spPr>
          <a:xfrm>
            <a:off x="914400" y="4334256"/>
            <a:ext cx="35204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camadas RAVRS + 8 etapas da decisão consciente.</a:t>
            </a:r>
            <a:endParaRPr lang="en-US" sz="1000" dirty="0"/>
          </a:p>
        </p:txBody>
      </p:sp>
      <p:sp>
        <p:nvSpPr>
          <p:cNvPr id="37" name="Shape 34"/>
          <p:cNvSpPr/>
          <p:nvPr/>
        </p:nvSpPr>
        <p:spPr>
          <a:xfrm>
            <a:off x="4663440" y="4005072"/>
            <a:ext cx="4160520" cy="786384"/>
          </a:xfrm>
          <a:prstGeom prst="rect">
            <a:avLst/>
          </a:prstGeom>
          <a:solidFill>
            <a:srgbClr val="121110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38" name="Shape 35"/>
          <p:cNvSpPr/>
          <p:nvPr/>
        </p:nvSpPr>
        <p:spPr>
          <a:xfrm>
            <a:off x="4663440" y="4005072"/>
            <a:ext cx="36576" cy="786384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39" name="Text 36"/>
          <p:cNvSpPr/>
          <p:nvPr/>
        </p:nvSpPr>
        <p:spPr>
          <a:xfrm>
            <a:off x="4754880" y="4096512"/>
            <a:ext cx="4114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06</a:t>
            </a:r>
            <a:endParaRPr lang="en-US" sz="1100" dirty="0"/>
          </a:p>
        </p:txBody>
      </p:sp>
      <p:sp>
        <p:nvSpPr>
          <p:cNvPr id="40" name="Shape 37"/>
          <p:cNvSpPr/>
          <p:nvPr/>
        </p:nvSpPr>
        <p:spPr>
          <a:xfrm>
            <a:off x="5166360" y="4114800"/>
            <a:ext cx="18288" cy="566928"/>
          </a:xfrm>
          <a:prstGeom prst="rect">
            <a:avLst/>
          </a:prstGeom>
          <a:solidFill>
            <a:srgbClr val="2A2620"/>
          </a:solidFill>
          <a:ln w="12700">
            <a:solidFill>
              <a:srgbClr val="2A2620"/>
            </a:solidFill>
            <a:prstDash val="solid"/>
          </a:ln>
        </p:spPr>
      </p:sp>
      <p:sp>
        <p:nvSpPr>
          <p:cNvPr id="41" name="Text 38"/>
          <p:cNvSpPr/>
          <p:nvPr/>
        </p:nvSpPr>
        <p:spPr>
          <a:xfrm>
            <a:off x="5257800" y="4078224"/>
            <a:ext cx="3520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Alertas e Modo Foco</a:t>
            </a:r>
            <a:endParaRPr lang="en-US" sz="1100" dirty="0"/>
          </a:p>
        </p:txBody>
      </p:sp>
      <p:sp>
        <p:nvSpPr>
          <p:cNvPr id="42" name="Text 39"/>
          <p:cNvSpPr/>
          <p:nvPr/>
        </p:nvSpPr>
        <p:spPr>
          <a:xfrm>
            <a:off x="5257800" y="4334256"/>
            <a:ext cx="35204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Rituais diários para manter o método ativo.</a:t>
            </a:r>
            <a:endParaRPr lang="en-US" sz="1000" dirty="0"/>
          </a:p>
        </p:txBody>
      </p:sp>
      <p:sp>
        <p:nvSpPr>
          <p:cNvPr id="43" name="Text 40"/>
          <p:cNvSpPr/>
          <p:nvPr/>
        </p:nvSpPr>
        <p:spPr>
          <a:xfrm>
            <a:off x="804672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A09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201168"/>
            <a:ext cx="2377440" cy="4754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822960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spc="400" kern="0" dirty="0">
                <a:solidFill>
                  <a:srgbClr val="D4B8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ACESSE O APP AGORA</a:t>
            </a:r>
            <a:endParaRPr lang="en-US" sz="800" dirty="0"/>
          </a:p>
        </p:txBody>
      </p:sp>
      <p:sp>
        <p:nvSpPr>
          <p:cNvPr id="5" name="Shape 2"/>
          <p:cNvSpPr/>
          <p:nvPr/>
        </p:nvSpPr>
        <p:spPr>
          <a:xfrm>
            <a:off x="320040" y="1078992"/>
            <a:ext cx="2743200" cy="18288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20040" y="1207008"/>
            <a:ext cx="4572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Aponte a câmera do celular.</a:t>
            </a:r>
            <a:endParaRPr lang="en-US" sz="26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777240"/>
            <a:ext cx="3200400" cy="320040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320040" y="1874520"/>
            <a:ext cx="4983480" cy="585216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320040" y="1874520"/>
            <a:ext cx="36576" cy="585216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420624" y="1965960"/>
            <a:ext cx="438912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1200" dirty="0"/>
          </a:p>
        </p:txBody>
      </p:sp>
      <p:sp>
        <p:nvSpPr>
          <p:cNvPr id="11" name="Shape 7"/>
          <p:cNvSpPr/>
          <p:nvPr/>
        </p:nvSpPr>
        <p:spPr>
          <a:xfrm>
            <a:off x="859536" y="1965960"/>
            <a:ext cx="18288" cy="402336"/>
          </a:xfrm>
          <a:prstGeom prst="rect">
            <a:avLst/>
          </a:prstGeom>
          <a:solidFill>
            <a:srgbClr val="2A2620"/>
          </a:solidFill>
          <a:ln w="12700">
            <a:solidFill>
              <a:srgbClr val="2A2620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950976" y="2020824"/>
            <a:ext cx="4114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Abra a câmera do celular</a:t>
            </a:r>
            <a:endParaRPr lang="en-US" sz="1200" dirty="0"/>
          </a:p>
        </p:txBody>
      </p:sp>
      <p:sp>
        <p:nvSpPr>
          <p:cNvPr id="13" name="Shape 9"/>
          <p:cNvSpPr/>
          <p:nvPr/>
        </p:nvSpPr>
        <p:spPr>
          <a:xfrm>
            <a:off x="320040" y="2532888"/>
            <a:ext cx="4983480" cy="585216"/>
          </a:xfrm>
          <a:prstGeom prst="rect">
            <a:avLst/>
          </a:prstGeom>
          <a:solidFill>
            <a:srgbClr val="121110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320040" y="2532888"/>
            <a:ext cx="36576" cy="585216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20624" y="2624328"/>
            <a:ext cx="438912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859536" y="2624328"/>
            <a:ext cx="18288" cy="402336"/>
          </a:xfrm>
          <a:prstGeom prst="rect">
            <a:avLst/>
          </a:prstGeom>
          <a:solidFill>
            <a:srgbClr val="2A2620"/>
          </a:solidFill>
          <a:ln w="12700">
            <a:solidFill>
              <a:srgbClr val="2A2620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950976" y="2679192"/>
            <a:ext cx="4114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Aponte para o QR code ao lado</a:t>
            </a:r>
            <a:endParaRPr lang="en-US" sz="1200" dirty="0"/>
          </a:p>
        </p:txBody>
      </p:sp>
      <p:sp>
        <p:nvSpPr>
          <p:cNvPr id="18" name="Shape 14"/>
          <p:cNvSpPr/>
          <p:nvPr/>
        </p:nvSpPr>
        <p:spPr>
          <a:xfrm>
            <a:off x="320040" y="3191256"/>
            <a:ext cx="4983480" cy="585216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320040" y="3191256"/>
            <a:ext cx="36576" cy="585216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420624" y="3282696"/>
            <a:ext cx="438912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1200" dirty="0"/>
          </a:p>
        </p:txBody>
      </p:sp>
      <p:sp>
        <p:nvSpPr>
          <p:cNvPr id="21" name="Shape 17"/>
          <p:cNvSpPr/>
          <p:nvPr/>
        </p:nvSpPr>
        <p:spPr>
          <a:xfrm>
            <a:off x="859536" y="3282696"/>
            <a:ext cx="18288" cy="402336"/>
          </a:xfrm>
          <a:prstGeom prst="rect">
            <a:avLst/>
          </a:prstGeom>
          <a:solidFill>
            <a:srgbClr val="2A2620"/>
          </a:solidFill>
          <a:ln w="12700">
            <a:solidFill>
              <a:srgbClr val="2A2620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950976" y="3337560"/>
            <a:ext cx="4114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Toque no link que aparecer</a:t>
            </a:r>
            <a:endParaRPr lang="en-US" sz="1200" dirty="0"/>
          </a:p>
        </p:txBody>
      </p:sp>
      <p:sp>
        <p:nvSpPr>
          <p:cNvPr id="23" name="Shape 19"/>
          <p:cNvSpPr/>
          <p:nvPr/>
        </p:nvSpPr>
        <p:spPr>
          <a:xfrm>
            <a:off x="320040" y="3849624"/>
            <a:ext cx="4983480" cy="585216"/>
          </a:xfrm>
          <a:prstGeom prst="rect">
            <a:avLst/>
          </a:prstGeom>
          <a:solidFill>
            <a:srgbClr val="121110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320040" y="3849624"/>
            <a:ext cx="36576" cy="585216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420624" y="3941064"/>
            <a:ext cx="438912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1200" dirty="0"/>
          </a:p>
        </p:txBody>
      </p:sp>
      <p:sp>
        <p:nvSpPr>
          <p:cNvPr id="26" name="Shape 22"/>
          <p:cNvSpPr/>
          <p:nvPr/>
        </p:nvSpPr>
        <p:spPr>
          <a:xfrm>
            <a:off x="859536" y="3941064"/>
            <a:ext cx="18288" cy="402336"/>
          </a:xfrm>
          <a:prstGeom prst="rect">
            <a:avLst/>
          </a:prstGeom>
          <a:solidFill>
            <a:srgbClr val="2A2620"/>
          </a:solidFill>
          <a:ln w="12700">
            <a:solidFill>
              <a:srgbClr val="2A2620"/>
            </a:solidFill>
            <a:prstDash val="solid"/>
          </a:ln>
        </p:spPr>
      </p:sp>
      <p:sp>
        <p:nvSpPr>
          <p:cNvPr id="27" name="Text 23"/>
          <p:cNvSpPr/>
          <p:nvPr/>
        </p:nvSpPr>
        <p:spPr>
          <a:xfrm>
            <a:off x="950976" y="3995928"/>
            <a:ext cx="4114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Crie sua conta gratuita e comece</a:t>
            </a:r>
            <a:endParaRPr lang="en-US" sz="1200" dirty="0"/>
          </a:p>
        </p:txBody>
      </p:sp>
      <p:sp>
        <p:nvSpPr>
          <p:cNvPr id="28" name="Text 24"/>
          <p:cNvSpPr/>
          <p:nvPr/>
        </p:nvSpPr>
        <p:spPr>
          <a:xfrm>
            <a:off x="5303520" y="4069080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audaxsilfexsil-sketch.github.io/avrs-app-</a:t>
            </a:r>
            <a:endParaRPr lang="en-US" sz="900" dirty="0"/>
          </a:p>
        </p:txBody>
      </p:sp>
      <p:sp>
        <p:nvSpPr>
          <p:cNvPr id="29" name="Text 25"/>
          <p:cNvSpPr/>
          <p:nvPr/>
        </p:nvSpPr>
        <p:spPr>
          <a:xfrm>
            <a:off x="5303520" y="4343400"/>
            <a:ext cx="3566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Gratuito para começar · Pro R9/mês</a:t>
            </a:r>
            <a:endParaRPr lang="en-US" sz="900" dirty="0"/>
          </a:p>
        </p:txBody>
      </p:sp>
      <p:sp>
        <p:nvSpPr>
          <p:cNvPr id="30" name="Text 26"/>
          <p:cNvSpPr/>
          <p:nvPr/>
        </p:nvSpPr>
        <p:spPr>
          <a:xfrm>
            <a:off x="804672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A09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2320" y="182880"/>
            <a:ext cx="1645920" cy="16459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822960"/>
            <a:ext cx="640080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35000"/>
              </a:lnSpc>
              <a:buNone/>
            </a:pPr>
            <a:r>
              <a:rPr lang="en-US" sz="3600" i="1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"A vida não tem rascunho.</a:t>
            </a:r>
            <a:endParaRPr lang="en-US" sz="36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3600" i="1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 cada decisão vira</a:t>
            </a:r>
            <a:endParaRPr lang="en-US" sz="36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3600" i="1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parte da sua história."</a:t>
            </a:r>
            <a:endParaRPr lang="en-US" sz="3600" dirty="0"/>
          </a:p>
        </p:txBody>
      </p:sp>
      <p:sp>
        <p:nvSpPr>
          <p:cNvPr id="5" name="Shape 2"/>
          <p:cNvSpPr/>
          <p:nvPr/>
        </p:nvSpPr>
        <p:spPr>
          <a:xfrm>
            <a:off x="2286000" y="3493008"/>
            <a:ext cx="4572000" cy="18288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20040" y="3639312"/>
            <a:ext cx="8503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EBD49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Vida Sem Rascunho · O Método AVR–S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320040" y="4023360"/>
            <a:ext cx="8503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André Silfexsil · Audax Consultoria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320040" y="4297680"/>
            <a:ext cx="8503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audax.silfexsil@gmail.com · (21) 96416-4234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804672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A09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201168"/>
            <a:ext cx="2377440" cy="4754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822960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spc="400" kern="0" dirty="0">
                <a:solidFill>
                  <a:srgbClr val="D4B8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QUESTÃO CENTRAL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320040" y="1078992"/>
            <a:ext cx="85039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3000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 que governa suas decisões</a:t>
            </a:r>
            <a:endParaRPr lang="en-US" sz="3000" dirty="0"/>
          </a:p>
          <a:p>
            <a:pPr indent="0" marL="0">
              <a:lnSpc>
                <a:spcPct val="125000"/>
              </a:lnSpc>
              <a:buNone/>
            </a:pPr>
            <a:r>
              <a:rPr lang="en-US" sz="3000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quando você acredita que é a razão?</a:t>
            </a:r>
            <a:endParaRPr lang="en-US" sz="3000" dirty="0"/>
          </a:p>
        </p:txBody>
      </p:sp>
      <p:sp>
        <p:nvSpPr>
          <p:cNvPr id="6" name="Shape 3"/>
          <p:cNvSpPr/>
          <p:nvPr/>
        </p:nvSpPr>
        <p:spPr>
          <a:xfrm>
            <a:off x="320040" y="2423160"/>
            <a:ext cx="8503920" cy="548640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320040" y="2423160"/>
            <a:ext cx="36576" cy="548640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38912" y="2487168"/>
            <a:ext cx="1645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BD49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 hábito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438912" y="2715768"/>
            <a:ext cx="8138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Você repete o que sempre funcionou — mesmo quando já não funciona mais.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320040" y="3044952"/>
            <a:ext cx="8503920" cy="548640"/>
          </a:xfrm>
          <a:prstGeom prst="rect">
            <a:avLst/>
          </a:prstGeom>
          <a:solidFill>
            <a:srgbClr val="121110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320040" y="3044952"/>
            <a:ext cx="36576" cy="548640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38912" y="3108960"/>
            <a:ext cx="1645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BD49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 medo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438912" y="3337560"/>
            <a:ext cx="8138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Você evita o que um dia doeu — sem perceber que a situação mudou.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320040" y="3666744"/>
            <a:ext cx="8503920" cy="548640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320040" y="3666744"/>
            <a:ext cx="36576" cy="548640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438912" y="3730752"/>
            <a:ext cx="1645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BD49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crença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438912" y="3959352"/>
            <a:ext cx="8138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Você age conforme o que acredita que é verdade — não o que é verdade.</a:t>
            </a:r>
            <a:endParaRPr lang="en-US" sz="1050" dirty="0"/>
          </a:p>
        </p:txBody>
      </p:sp>
      <p:sp>
        <p:nvSpPr>
          <p:cNvPr id="18" name="Shape 15"/>
          <p:cNvSpPr/>
          <p:nvPr/>
        </p:nvSpPr>
        <p:spPr>
          <a:xfrm>
            <a:off x="320040" y="4288536"/>
            <a:ext cx="8503920" cy="548640"/>
          </a:xfrm>
          <a:prstGeom prst="rect">
            <a:avLst/>
          </a:prstGeom>
          <a:solidFill>
            <a:srgbClr val="121110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320040" y="4288536"/>
            <a:ext cx="36576" cy="548640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438912" y="4352544"/>
            <a:ext cx="1645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BD49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 estado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438912" y="4581144"/>
            <a:ext cx="8138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Você decide conforme como está — não conforme o que está à frente.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804672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09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201168"/>
            <a:ext cx="2377440" cy="4754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822960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spc="400" kern="0" dirty="0">
                <a:solidFill>
                  <a:srgbClr val="D4B8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AUTOCONHECIMENTO E AÇÃO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320040" y="1078992"/>
            <a:ext cx="8503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3400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Conhecer-se é o início.</a:t>
            </a:r>
            <a:endParaRPr lang="en-US" sz="3400" dirty="0"/>
          </a:p>
          <a:p>
            <a:pPr indent="0" marL="0">
              <a:lnSpc>
                <a:spcPct val="125000"/>
              </a:lnSpc>
              <a:buNone/>
            </a:pPr>
            <a:r>
              <a:rPr lang="en-US" sz="3400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Governar-se é o método.</a:t>
            </a:r>
            <a:endParaRPr lang="en-US" sz="3400" dirty="0"/>
          </a:p>
        </p:txBody>
      </p:sp>
      <p:sp>
        <p:nvSpPr>
          <p:cNvPr id="6" name="Text 3"/>
          <p:cNvSpPr/>
          <p:nvPr/>
        </p:nvSpPr>
        <p:spPr>
          <a:xfrm>
            <a:off x="320040" y="2304288"/>
            <a:ext cx="8503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60000"/>
              </a:lnSpc>
              <a:buNone/>
            </a:pPr>
            <a:r>
              <a:rPr lang="en-US" sz="13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tradição maçônica ensina que o primeiro trabalho do homem é sobre si mesmo. O AVR–S parte do mesmo princípio — mas oferece uma estrutura prática para que esse trabalho aconteça no cotidiano, nas decisões reais, sob pressão real.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320040" y="3291840"/>
            <a:ext cx="8503920" cy="1325880"/>
          </a:xfrm>
          <a:prstGeom prst="rect">
            <a:avLst/>
          </a:prstGeom>
          <a:solidFill>
            <a:srgbClr val="121110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320040" y="3291840"/>
            <a:ext cx="36576" cy="1325880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57200" y="3401568"/>
            <a:ext cx="8229600" cy="1115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40000"/>
              </a:lnSpc>
              <a:buNone/>
            </a:pPr>
            <a:r>
              <a:rPr lang="en-US" sz="1900" i="1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"Não basta iluminar o caminho.</a:t>
            </a:r>
            <a:endParaRPr lang="en-US" sz="1900" dirty="0"/>
          </a:p>
          <a:p>
            <a:pPr algn="ctr" indent="0" marL="0">
              <a:lnSpc>
                <a:spcPct val="140000"/>
              </a:lnSpc>
              <a:buNone/>
            </a:pPr>
            <a:r>
              <a:rPr lang="en-US" sz="1900" i="1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Precisa iluminar quem caminha."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804672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A09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201168"/>
            <a:ext cx="2377440" cy="4754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822960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spc="400" kern="0" dirty="0">
                <a:solidFill>
                  <a:srgbClr val="D4B8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ORIGEM DO MÉTODO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320040" y="1078992"/>
            <a:ext cx="8503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vida não muda de uma vez.</a:t>
            </a:r>
            <a:endParaRPr lang="en-US" sz="3400" dirty="0"/>
          </a:p>
        </p:txBody>
      </p:sp>
      <p:sp>
        <p:nvSpPr>
          <p:cNvPr id="6" name="Text 3"/>
          <p:cNvSpPr/>
          <p:nvPr/>
        </p:nvSpPr>
        <p:spPr>
          <a:xfrm>
            <a:off x="320040" y="1755648"/>
            <a:ext cx="8503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 xml:space="preserve">Ela vai sendo construída em </a:t>
            </a:r>
            <a:pPr indent="0" marL="0">
              <a:lnSpc>
                <a:spcPct val="140000"/>
              </a:lnSpc>
              <a:buNone/>
            </a:pPr>
            <a:r>
              <a:rPr lang="en-US" sz="1400" b="1" dirty="0">
                <a:solidFill>
                  <a:srgbClr val="D4B8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pequenas decisões</a:t>
            </a:r>
            <a:pPr indent="0" marL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 xml:space="preserve"> que raramente são percebidas como decisões.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320040" y="2450592"/>
            <a:ext cx="85039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Você não acorda um dia e perde o controle. Você vai cedendo aos poucos — respondendo sem perceber, agindo no automático, interpretando sem questionar.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320040" y="3291840"/>
            <a:ext cx="8503920" cy="987552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3291840"/>
            <a:ext cx="36576" cy="987552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57200" y="3383280"/>
            <a:ext cx="82296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300" i="1" dirty="0">
                <a:solidFill>
                  <a:srgbClr val="EBD49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"Este livro não é sobre decidir melhor.</a:t>
            </a:r>
            <a:endParaRPr lang="en-US" sz="13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300" i="1" dirty="0">
                <a:solidFill>
                  <a:srgbClr val="EBD49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 sobre enxergar o que acontece antes da decisão existir."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804672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09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201168"/>
            <a:ext cx="2377440" cy="4754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822960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spc="400" kern="0" dirty="0">
                <a:solidFill>
                  <a:srgbClr val="D4B8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 TRÊS VÉUS DA PERCEPÇÃO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320040" y="1078992"/>
            <a:ext cx="8503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 que separa o fato da sua resposta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320040" y="1664208"/>
            <a:ext cx="8503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Antes de qualquer resposta, a mente já construiu três camadas sobre a realidade: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320040" y="2148840"/>
            <a:ext cx="2743200" cy="2697480"/>
          </a:xfrm>
          <a:prstGeom prst="rect">
            <a:avLst/>
          </a:prstGeom>
          <a:solidFill>
            <a:srgbClr val="1A2A22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320040" y="2148840"/>
            <a:ext cx="2743200" cy="36576"/>
          </a:xfrm>
          <a:prstGeom prst="rect">
            <a:avLst/>
          </a:prstGeom>
          <a:solidFill>
            <a:srgbClr val="4A8A6A"/>
          </a:solidFill>
          <a:ln w="12700">
            <a:solidFill>
              <a:srgbClr val="4A8A6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20040" y="2240280"/>
            <a:ext cx="2743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400" dirty="0">
                <a:solidFill>
                  <a:srgbClr val="4A8A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</a:t>
            </a:r>
            <a:endParaRPr lang="en-US" sz="3400" dirty="0"/>
          </a:p>
        </p:txBody>
      </p:sp>
      <p:sp>
        <p:nvSpPr>
          <p:cNvPr id="10" name="Text 7"/>
          <p:cNvSpPr/>
          <p:nvPr/>
        </p:nvSpPr>
        <p:spPr>
          <a:xfrm>
            <a:off x="429768" y="2926080"/>
            <a:ext cx="25237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BD49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 Fato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429768" y="3273552"/>
            <a:ext cx="2523744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35000"/>
              </a:lnSpc>
              <a:buNone/>
            </a:pPr>
            <a:r>
              <a:rPr lang="en-US" sz="11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que aconteceu. Apenas o acontecimento, sem adição.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3172968" y="2148840"/>
            <a:ext cx="2743200" cy="2697480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3172968" y="2148840"/>
            <a:ext cx="2743200" cy="36576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172968" y="2240280"/>
            <a:ext cx="2743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400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II</a:t>
            </a:r>
            <a:endParaRPr lang="en-US" sz="3400" dirty="0"/>
          </a:p>
        </p:txBody>
      </p:sp>
      <p:sp>
        <p:nvSpPr>
          <p:cNvPr id="15" name="Text 12"/>
          <p:cNvSpPr/>
          <p:nvPr/>
        </p:nvSpPr>
        <p:spPr>
          <a:xfrm>
            <a:off x="3282696" y="2926080"/>
            <a:ext cx="25237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BD49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História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3282696" y="3273552"/>
            <a:ext cx="2523744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35000"/>
              </a:lnSpc>
              <a:buNone/>
            </a:pPr>
            <a:r>
              <a:rPr lang="en-US" sz="11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que a mente construiu sobre o que aconteceu.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6025896" y="2148840"/>
            <a:ext cx="2743200" cy="2697480"/>
          </a:xfrm>
          <a:prstGeom prst="rect">
            <a:avLst/>
          </a:prstGeom>
          <a:solidFill>
            <a:srgbClr val="2A1A1A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6025896" y="2148840"/>
            <a:ext cx="2743200" cy="36576"/>
          </a:xfrm>
          <a:prstGeom prst="rect">
            <a:avLst/>
          </a:prstGeom>
          <a:solidFill>
            <a:srgbClr val="C05050"/>
          </a:solidFill>
          <a:ln w="12700">
            <a:solidFill>
              <a:srgbClr val="C05050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025896" y="2240280"/>
            <a:ext cx="2743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400" dirty="0">
                <a:solidFill>
                  <a:srgbClr val="C050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III</a:t>
            </a:r>
            <a:endParaRPr lang="en-US" sz="3400" dirty="0"/>
          </a:p>
        </p:txBody>
      </p:sp>
      <p:sp>
        <p:nvSpPr>
          <p:cNvPr id="20" name="Text 17"/>
          <p:cNvSpPr/>
          <p:nvPr/>
        </p:nvSpPr>
        <p:spPr>
          <a:xfrm>
            <a:off x="6135624" y="2926080"/>
            <a:ext cx="25237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BD49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Projeção</a:t>
            </a:r>
            <a:endParaRPr lang="en-US" sz="1300" dirty="0"/>
          </a:p>
        </p:txBody>
      </p:sp>
      <p:sp>
        <p:nvSpPr>
          <p:cNvPr id="21" name="Text 18"/>
          <p:cNvSpPr/>
          <p:nvPr/>
        </p:nvSpPr>
        <p:spPr>
          <a:xfrm>
            <a:off x="6135624" y="3273552"/>
            <a:ext cx="2523744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35000"/>
              </a:lnSpc>
              <a:buNone/>
            </a:pPr>
            <a:r>
              <a:rPr lang="en-US" sz="11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que a mente teme que vá acontecer.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804672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A09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201168"/>
            <a:ext cx="2377440" cy="4754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822960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spc="400" kern="0" dirty="0">
                <a:solidFill>
                  <a:srgbClr val="D4B8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MÉTODO AVR–S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320040" y="1078992"/>
            <a:ext cx="85039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2800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Uma estrutura de cinco camadas</a:t>
            </a:r>
            <a:endParaRPr lang="en-US" sz="2800" dirty="0"/>
          </a:p>
          <a:p>
            <a:pPr indent="0" marL="0">
              <a:lnSpc>
                <a:spcPct val="125000"/>
              </a:lnSpc>
              <a:buNone/>
            </a:pPr>
            <a:r>
              <a:rPr lang="en-US" sz="2800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para governar o que governa você.</a:t>
            </a:r>
            <a:endParaRPr lang="en-US" sz="2800" dirty="0"/>
          </a:p>
        </p:txBody>
      </p:sp>
      <p:sp>
        <p:nvSpPr>
          <p:cNvPr id="6" name="Shape 3"/>
          <p:cNvSpPr/>
          <p:nvPr/>
        </p:nvSpPr>
        <p:spPr>
          <a:xfrm>
            <a:off x="320040" y="2148840"/>
            <a:ext cx="1609344" cy="2697480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320040" y="2148840"/>
            <a:ext cx="1609344" cy="36576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20040" y="2240280"/>
            <a:ext cx="160934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400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</a:t>
            </a:r>
            <a:endParaRPr lang="en-US" sz="5400" dirty="0"/>
          </a:p>
        </p:txBody>
      </p:sp>
      <p:sp>
        <p:nvSpPr>
          <p:cNvPr id="9" name="Text 6"/>
          <p:cNvSpPr/>
          <p:nvPr/>
        </p:nvSpPr>
        <p:spPr>
          <a:xfrm>
            <a:off x="320040" y="3145536"/>
            <a:ext cx="160934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Regular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393192" y="3474720"/>
            <a:ext cx="14630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30000"/>
              </a:lnSpc>
              <a:buNone/>
            </a:pPr>
            <a:r>
              <a:rPr lang="en-US" sz="95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Gerencie seu estado</a:t>
            </a:r>
            <a:endParaRPr lang="en-US" sz="950" dirty="0"/>
          </a:p>
          <a:p>
            <a:pPr algn="ctr" indent="0" marL="0">
              <a:lnSpc>
                <a:spcPct val="130000"/>
              </a:lnSpc>
              <a:buNone/>
            </a:pPr>
            <a:r>
              <a:rPr lang="en-US" sz="95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antes de qualquer ação.</a:t>
            </a:r>
            <a:endParaRPr lang="en-US" sz="950" dirty="0"/>
          </a:p>
        </p:txBody>
      </p:sp>
      <p:sp>
        <p:nvSpPr>
          <p:cNvPr id="11" name="Shape 8"/>
          <p:cNvSpPr/>
          <p:nvPr/>
        </p:nvSpPr>
        <p:spPr>
          <a:xfrm>
            <a:off x="1984248" y="2148840"/>
            <a:ext cx="1609344" cy="2697480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1984248" y="2148840"/>
            <a:ext cx="1609344" cy="36576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984248" y="2240280"/>
            <a:ext cx="160934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400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</a:t>
            </a:r>
            <a:endParaRPr lang="en-US" sz="5400" dirty="0"/>
          </a:p>
        </p:txBody>
      </p:sp>
      <p:sp>
        <p:nvSpPr>
          <p:cNvPr id="14" name="Text 11"/>
          <p:cNvSpPr/>
          <p:nvPr/>
        </p:nvSpPr>
        <p:spPr>
          <a:xfrm>
            <a:off x="1984248" y="3145536"/>
            <a:ext cx="160934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Atenção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2057400" y="3474720"/>
            <a:ext cx="14630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30000"/>
              </a:lnSpc>
              <a:buNone/>
            </a:pPr>
            <a:r>
              <a:rPr lang="en-US" sz="95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Escolha para onde</a:t>
            </a:r>
            <a:endParaRPr lang="en-US" sz="950" dirty="0"/>
          </a:p>
          <a:p>
            <a:pPr algn="ctr" indent="0" marL="0">
              <a:lnSpc>
                <a:spcPct val="130000"/>
              </a:lnSpc>
              <a:buNone/>
            </a:pPr>
            <a:r>
              <a:rPr lang="en-US" sz="95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seu foco vai.</a:t>
            </a:r>
            <a:endParaRPr lang="en-US" sz="950" dirty="0"/>
          </a:p>
        </p:txBody>
      </p:sp>
      <p:sp>
        <p:nvSpPr>
          <p:cNvPr id="16" name="Shape 13"/>
          <p:cNvSpPr/>
          <p:nvPr/>
        </p:nvSpPr>
        <p:spPr>
          <a:xfrm>
            <a:off x="3648456" y="2148840"/>
            <a:ext cx="1609344" cy="2697480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3648456" y="2148840"/>
            <a:ext cx="1609344" cy="36576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3648456" y="2240280"/>
            <a:ext cx="160934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400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</a:t>
            </a:r>
            <a:endParaRPr lang="en-US" sz="5400" dirty="0"/>
          </a:p>
        </p:txBody>
      </p:sp>
      <p:sp>
        <p:nvSpPr>
          <p:cNvPr id="19" name="Text 16"/>
          <p:cNvSpPr/>
          <p:nvPr/>
        </p:nvSpPr>
        <p:spPr>
          <a:xfrm>
            <a:off x="3648456" y="3145536"/>
            <a:ext cx="160934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Visão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3721608" y="3474720"/>
            <a:ext cx="14630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30000"/>
              </a:lnSpc>
              <a:buNone/>
            </a:pPr>
            <a:r>
              <a:rPr lang="en-US" sz="95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Separe o fato</a:t>
            </a:r>
            <a:endParaRPr lang="en-US" sz="950" dirty="0"/>
          </a:p>
          <a:p>
            <a:pPr algn="ctr" indent="0" marL="0">
              <a:lnSpc>
                <a:spcPct val="130000"/>
              </a:lnSpc>
              <a:buNone/>
            </a:pPr>
            <a:r>
              <a:rPr lang="en-US" sz="95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interpretação.</a:t>
            </a:r>
            <a:endParaRPr lang="en-US" sz="950" dirty="0"/>
          </a:p>
        </p:txBody>
      </p:sp>
      <p:sp>
        <p:nvSpPr>
          <p:cNvPr id="21" name="Shape 18"/>
          <p:cNvSpPr/>
          <p:nvPr/>
        </p:nvSpPr>
        <p:spPr>
          <a:xfrm>
            <a:off x="5312664" y="2148840"/>
            <a:ext cx="1609344" cy="2697480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5312664" y="2148840"/>
            <a:ext cx="1609344" cy="36576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5312664" y="2240280"/>
            <a:ext cx="160934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400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</a:t>
            </a:r>
            <a:endParaRPr lang="en-US" sz="5400" dirty="0"/>
          </a:p>
        </p:txBody>
      </p:sp>
      <p:sp>
        <p:nvSpPr>
          <p:cNvPr id="24" name="Text 21"/>
          <p:cNvSpPr/>
          <p:nvPr/>
        </p:nvSpPr>
        <p:spPr>
          <a:xfrm>
            <a:off x="5312664" y="3145536"/>
            <a:ext cx="160934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Resposta</a:t>
            </a:r>
            <a:endParaRPr lang="en-US" sz="1100" dirty="0"/>
          </a:p>
        </p:txBody>
      </p:sp>
      <p:sp>
        <p:nvSpPr>
          <p:cNvPr id="25" name="Text 22"/>
          <p:cNvSpPr/>
          <p:nvPr/>
        </p:nvSpPr>
        <p:spPr>
          <a:xfrm>
            <a:off x="5385816" y="3474720"/>
            <a:ext cx="14630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30000"/>
              </a:lnSpc>
              <a:buNone/>
            </a:pPr>
            <a:r>
              <a:rPr lang="en-US" sz="95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Escolha sua resposta.</a:t>
            </a:r>
            <a:endParaRPr lang="en-US" sz="950" dirty="0"/>
          </a:p>
          <a:p>
            <a:pPr algn="ctr" indent="0" marL="0">
              <a:lnSpc>
                <a:spcPct val="130000"/>
              </a:lnSpc>
              <a:buNone/>
            </a:pPr>
            <a:r>
              <a:rPr lang="en-US" sz="95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Não reaja.</a:t>
            </a:r>
            <a:endParaRPr lang="en-US" sz="950" dirty="0"/>
          </a:p>
        </p:txBody>
      </p:sp>
      <p:sp>
        <p:nvSpPr>
          <p:cNvPr id="26" name="Shape 23"/>
          <p:cNvSpPr/>
          <p:nvPr/>
        </p:nvSpPr>
        <p:spPr>
          <a:xfrm>
            <a:off x="6976872" y="2148840"/>
            <a:ext cx="1609344" cy="2697480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27" name="Shape 24"/>
          <p:cNvSpPr/>
          <p:nvPr/>
        </p:nvSpPr>
        <p:spPr>
          <a:xfrm>
            <a:off x="6976872" y="2148840"/>
            <a:ext cx="1609344" cy="36576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6976872" y="2240280"/>
            <a:ext cx="1609344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400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</a:t>
            </a:r>
            <a:endParaRPr lang="en-US" sz="5400" dirty="0"/>
          </a:p>
        </p:txBody>
      </p:sp>
      <p:sp>
        <p:nvSpPr>
          <p:cNvPr id="29" name="Text 26"/>
          <p:cNvSpPr/>
          <p:nvPr/>
        </p:nvSpPr>
        <p:spPr>
          <a:xfrm>
            <a:off x="6976872" y="3145536"/>
            <a:ext cx="160934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Sistema</a:t>
            </a:r>
            <a:endParaRPr lang="en-US" sz="1100" dirty="0"/>
          </a:p>
        </p:txBody>
      </p:sp>
      <p:sp>
        <p:nvSpPr>
          <p:cNvPr id="30" name="Text 27"/>
          <p:cNvSpPr/>
          <p:nvPr/>
        </p:nvSpPr>
        <p:spPr>
          <a:xfrm>
            <a:off x="7050024" y="3474720"/>
            <a:ext cx="14630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30000"/>
              </a:lnSpc>
              <a:buNone/>
            </a:pPr>
            <a:r>
              <a:rPr lang="en-US" sz="95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Construa padrões</a:t>
            </a:r>
            <a:endParaRPr lang="en-US" sz="950" dirty="0"/>
          </a:p>
          <a:p>
            <a:pPr algn="ctr" indent="0" marL="0">
              <a:lnSpc>
                <a:spcPct val="130000"/>
              </a:lnSpc>
              <a:buNone/>
            </a:pPr>
            <a:r>
              <a:rPr lang="en-US" sz="95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 sustentam.</a:t>
            </a:r>
            <a:endParaRPr lang="en-US" sz="950" dirty="0"/>
          </a:p>
        </p:txBody>
      </p:sp>
      <p:sp>
        <p:nvSpPr>
          <p:cNvPr id="31" name="Text 28"/>
          <p:cNvSpPr/>
          <p:nvPr/>
        </p:nvSpPr>
        <p:spPr>
          <a:xfrm>
            <a:off x="804672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09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201168"/>
            <a:ext cx="2377440" cy="4754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822960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spc="400" kern="0" dirty="0">
                <a:solidFill>
                  <a:srgbClr val="D4B8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PEDRA BRUTA À PEDRA POLIDA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320040" y="1078992"/>
            <a:ext cx="8503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 trabalho sobre si mesmo não é metáfora. É método.</a:t>
            </a:r>
            <a:endParaRPr lang="en-US" sz="2800" dirty="0"/>
          </a:p>
        </p:txBody>
      </p:sp>
      <p:sp>
        <p:nvSpPr>
          <p:cNvPr id="6" name="Shape 3"/>
          <p:cNvSpPr/>
          <p:nvPr/>
        </p:nvSpPr>
        <p:spPr>
          <a:xfrm>
            <a:off x="320040" y="1920240"/>
            <a:ext cx="4069080" cy="2514600"/>
          </a:xfrm>
          <a:prstGeom prst="rect">
            <a:avLst/>
          </a:prstGeom>
          <a:solidFill>
            <a:srgbClr val="1A1410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320040" y="1920240"/>
            <a:ext cx="4069080" cy="36576"/>
          </a:xfrm>
          <a:prstGeom prst="rect">
            <a:avLst/>
          </a:prstGeom>
          <a:solidFill>
            <a:srgbClr val="6A6460"/>
          </a:solidFill>
          <a:ln w="12700">
            <a:solidFill>
              <a:srgbClr val="6A646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57200" y="2011680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PEDRA BRUTA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457200" y="2377440"/>
            <a:ext cx="36576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Reage sem perceber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57200" y="2779776"/>
            <a:ext cx="36576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Decide pelo estado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457200" y="3182112"/>
            <a:ext cx="36576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Repete o padrão antigo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457200" y="3584448"/>
            <a:ext cx="36576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A emoção no controle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457200" y="3986784"/>
            <a:ext cx="36576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Vive o rascunho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4754880" y="1920240"/>
            <a:ext cx="4069080" cy="2514600"/>
          </a:xfrm>
          <a:prstGeom prst="rect">
            <a:avLst/>
          </a:prstGeom>
          <a:solidFill>
            <a:srgbClr val="1A2218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4754880" y="1920240"/>
            <a:ext cx="4069080" cy="36576"/>
          </a:xfrm>
          <a:prstGeom prst="rect">
            <a:avLst/>
          </a:prstGeom>
          <a:solidFill>
            <a:srgbClr val="6ABF8A"/>
          </a:solidFill>
          <a:ln w="12700">
            <a:solidFill>
              <a:srgbClr val="6ABF8A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4892040" y="2011680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6ABF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PEDRA POLIDA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4892040" y="2377440"/>
            <a:ext cx="36576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0D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Pausa antes de responder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4892040" y="2779776"/>
            <a:ext cx="36576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0D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Decide pelo critério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4892040" y="3182112"/>
            <a:ext cx="36576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0D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Instala novos padrões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4892040" y="3584448"/>
            <a:ext cx="36576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0D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A consciência no controle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4892040" y="3986784"/>
            <a:ext cx="36576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0D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Vive sem rascunho</a:t>
            </a:r>
            <a:endParaRPr lang="en-US" sz="1200" dirty="0"/>
          </a:p>
        </p:txBody>
      </p:sp>
      <p:sp>
        <p:nvSpPr>
          <p:cNvPr id="22" name="Text 19"/>
          <p:cNvSpPr/>
          <p:nvPr/>
        </p:nvSpPr>
        <p:spPr>
          <a:xfrm>
            <a:off x="4407408" y="2926080"/>
            <a:ext cx="32918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→</a:t>
            </a:r>
            <a:endParaRPr lang="en-US" sz="2000" dirty="0"/>
          </a:p>
        </p:txBody>
      </p:sp>
      <p:sp>
        <p:nvSpPr>
          <p:cNvPr id="23" name="Text 20"/>
          <p:cNvSpPr/>
          <p:nvPr/>
        </p:nvSpPr>
        <p:spPr>
          <a:xfrm>
            <a:off x="804672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A09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201168"/>
            <a:ext cx="2377440" cy="4754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822960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spc="400" kern="0" dirty="0">
                <a:solidFill>
                  <a:srgbClr val="D4B8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LINGUAGEM QUE PROGRAMA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320040" y="1078992"/>
            <a:ext cx="85039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3000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Toda palavra que você repete</a:t>
            </a:r>
            <a:endParaRPr lang="en-US" sz="3000" dirty="0"/>
          </a:p>
          <a:p>
            <a:pPr indent="0" marL="0">
              <a:lnSpc>
                <a:spcPct val="125000"/>
              </a:lnSpc>
              <a:buNone/>
            </a:pPr>
            <a:r>
              <a:rPr lang="en-US" sz="3000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vira um comando interno.</a:t>
            </a:r>
            <a:endParaRPr lang="en-US" sz="3000" dirty="0"/>
          </a:p>
        </p:txBody>
      </p:sp>
      <p:sp>
        <p:nvSpPr>
          <p:cNvPr id="6" name="Text 3"/>
          <p:cNvSpPr/>
          <p:nvPr/>
        </p:nvSpPr>
        <p:spPr>
          <a:xfrm>
            <a:off x="320040" y="2084832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mente não interpreta a intenção — interpreta a instrução.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320040" y="2578608"/>
            <a:ext cx="3977640" cy="713232"/>
          </a:xfrm>
          <a:prstGeom prst="rect">
            <a:avLst/>
          </a:prstGeom>
          <a:solidFill>
            <a:srgbClr val="2A1410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57200" y="2624328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C05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NEGAÇÃO</a:t>
            </a:r>
            <a:endParaRPr lang="en-US" sz="800" dirty="0"/>
          </a:p>
        </p:txBody>
      </p:sp>
      <p:sp>
        <p:nvSpPr>
          <p:cNvPr id="9" name="Text 6"/>
          <p:cNvSpPr/>
          <p:nvPr/>
        </p:nvSpPr>
        <p:spPr>
          <a:xfrm>
            <a:off x="457200" y="2834640"/>
            <a:ext cx="3657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D0808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"Não quero errar."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4343400" y="2743200"/>
            <a:ext cx="411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→</a:t>
            </a:r>
            <a:endParaRPr lang="en-US" sz="1800" dirty="0"/>
          </a:p>
        </p:txBody>
      </p:sp>
      <p:sp>
        <p:nvSpPr>
          <p:cNvPr id="11" name="Shape 8"/>
          <p:cNvSpPr/>
          <p:nvPr/>
        </p:nvSpPr>
        <p:spPr>
          <a:xfrm>
            <a:off x="4800600" y="2578608"/>
            <a:ext cx="4023360" cy="713232"/>
          </a:xfrm>
          <a:prstGeom prst="rect">
            <a:avLst/>
          </a:prstGeom>
          <a:solidFill>
            <a:srgbClr val="1A2A1A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937760" y="2624328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6ABF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DIREÇÃO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4937760" y="2834640"/>
            <a:ext cx="3657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90D09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"Quero acertar."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320040" y="3401568"/>
            <a:ext cx="3977640" cy="713232"/>
          </a:xfrm>
          <a:prstGeom prst="rect">
            <a:avLst/>
          </a:prstGeom>
          <a:solidFill>
            <a:srgbClr val="2A1410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57200" y="3447288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C05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NEGAÇÃO</a:t>
            </a:r>
            <a:endParaRPr lang="en-US" sz="800" dirty="0"/>
          </a:p>
        </p:txBody>
      </p:sp>
      <p:sp>
        <p:nvSpPr>
          <p:cNvPr id="16" name="Text 13"/>
          <p:cNvSpPr/>
          <p:nvPr/>
        </p:nvSpPr>
        <p:spPr>
          <a:xfrm>
            <a:off x="457200" y="3657600"/>
            <a:ext cx="3657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D0808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"Não posso falhar."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4343400" y="3566160"/>
            <a:ext cx="411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→</a:t>
            </a:r>
            <a:endParaRPr lang="en-US" sz="1800" dirty="0"/>
          </a:p>
        </p:txBody>
      </p:sp>
      <p:sp>
        <p:nvSpPr>
          <p:cNvPr id="18" name="Shape 15"/>
          <p:cNvSpPr/>
          <p:nvPr/>
        </p:nvSpPr>
        <p:spPr>
          <a:xfrm>
            <a:off x="4800600" y="3401568"/>
            <a:ext cx="4023360" cy="713232"/>
          </a:xfrm>
          <a:prstGeom prst="rect">
            <a:avLst/>
          </a:prstGeom>
          <a:solidFill>
            <a:srgbClr val="1A2A1A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937760" y="3447288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6ABF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DIREÇÃO</a:t>
            </a:r>
            <a:endParaRPr lang="en-US" sz="800" dirty="0"/>
          </a:p>
        </p:txBody>
      </p:sp>
      <p:sp>
        <p:nvSpPr>
          <p:cNvPr id="20" name="Text 17"/>
          <p:cNvSpPr/>
          <p:nvPr/>
        </p:nvSpPr>
        <p:spPr>
          <a:xfrm>
            <a:off x="4937760" y="3657600"/>
            <a:ext cx="3657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90D09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"Estou preparado."</a:t>
            </a:r>
            <a:endParaRPr lang="en-US" sz="1300" dirty="0"/>
          </a:p>
        </p:txBody>
      </p:sp>
      <p:sp>
        <p:nvSpPr>
          <p:cNvPr id="21" name="Shape 18"/>
          <p:cNvSpPr/>
          <p:nvPr/>
        </p:nvSpPr>
        <p:spPr>
          <a:xfrm>
            <a:off x="320040" y="4224528"/>
            <a:ext cx="3977640" cy="713232"/>
          </a:xfrm>
          <a:prstGeom prst="rect">
            <a:avLst/>
          </a:prstGeom>
          <a:solidFill>
            <a:srgbClr val="2A1410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457200" y="4270248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C05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NEGAÇÃO</a:t>
            </a:r>
            <a:endParaRPr lang="en-US" sz="800" dirty="0"/>
          </a:p>
        </p:txBody>
      </p:sp>
      <p:sp>
        <p:nvSpPr>
          <p:cNvPr id="23" name="Text 20"/>
          <p:cNvSpPr/>
          <p:nvPr/>
        </p:nvSpPr>
        <p:spPr>
          <a:xfrm>
            <a:off x="457200" y="4480560"/>
            <a:ext cx="3657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D0808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"Não vou me perder."</a:t>
            </a:r>
            <a:endParaRPr lang="en-US" sz="1300" dirty="0"/>
          </a:p>
        </p:txBody>
      </p:sp>
      <p:sp>
        <p:nvSpPr>
          <p:cNvPr id="24" name="Text 21"/>
          <p:cNvSpPr/>
          <p:nvPr/>
        </p:nvSpPr>
        <p:spPr>
          <a:xfrm>
            <a:off x="4343400" y="4389120"/>
            <a:ext cx="411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→</a:t>
            </a:r>
            <a:endParaRPr lang="en-US" sz="1800" dirty="0"/>
          </a:p>
        </p:txBody>
      </p:sp>
      <p:sp>
        <p:nvSpPr>
          <p:cNvPr id="25" name="Shape 22"/>
          <p:cNvSpPr/>
          <p:nvPr/>
        </p:nvSpPr>
        <p:spPr>
          <a:xfrm>
            <a:off x="4800600" y="4224528"/>
            <a:ext cx="4023360" cy="713232"/>
          </a:xfrm>
          <a:prstGeom prst="rect">
            <a:avLst/>
          </a:prstGeom>
          <a:solidFill>
            <a:srgbClr val="1A2A1A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4937760" y="4270248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6ABF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DIREÇÃO</a:t>
            </a:r>
            <a:endParaRPr lang="en-US" sz="800" dirty="0"/>
          </a:p>
        </p:txBody>
      </p:sp>
      <p:sp>
        <p:nvSpPr>
          <p:cNvPr id="27" name="Text 24"/>
          <p:cNvSpPr/>
          <p:nvPr/>
        </p:nvSpPr>
        <p:spPr>
          <a:xfrm>
            <a:off x="4937760" y="4480560"/>
            <a:ext cx="3657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90D09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"Sei onde quero chegar."</a:t>
            </a:r>
            <a:endParaRPr lang="en-US" sz="1300" dirty="0"/>
          </a:p>
        </p:txBody>
      </p:sp>
      <p:sp>
        <p:nvSpPr>
          <p:cNvPr id="28" name="Text 25"/>
          <p:cNvSpPr/>
          <p:nvPr/>
        </p:nvSpPr>
        <p:spPr>
          <a:xfrm>
            <a:off x="804672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A09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201168"/>
            <a:ext cx="2377440" cy="4754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822960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spc="400" kern="0" dirty="0">
                <a:solidFill>
                  <a:srgbClr val="D4B8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CICLO DA TRANSFORMAÇÃO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320040" y="1078992"/>
            <a:ext cx="85039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3000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Nada muda de uma vez.</a:t>
            </a:r>
            <a:endParaRPr lang="en-US" sz="3000" dirty="0"/>
          </a:p>
          <a:p>
            <a:pPr indent="0" marL="0">
              <a:lnSpc>
                <a:spcPct val="125000"/>
              </a:lnSpc>
              <a:buNone/>
            </a:pPr>
            <a:r>
              <a:rPr lang="en-US" sz="3000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Tudo muda por repetição consciente.</a:t>
            </a:r>
            <a:endParaRPr lang="en-US" sz="3000" dirty="0"/>
          </a:p>
        </p:txBody>
      </p:sp>
      <p:sp>
        <p:nvSpPr>
          <p:cNvPr id="6" name="Shape 3"/>
          <p:cNvSpPr/>
          <p:nvPr/>
        </p:nvSpPr>
        <p:spPr>
          <a:xfrm>
            <a:off x="320040" y="2148840"/>
            <a:ext cx="1993392" cy="2651760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320040" y="2148840"/>
            <a:ext cx="1993392" cy="36576"/>
          </a:xfrm>
          <a:prstGeom prst="rect">
            <a:avLst/>
          </a:prstGeom>
          <a:solidFill>
            <a:srgbClr val="4A8A6A"/>
          </a:solidFill>
          <a:ln w="12700">
            <a:solidFill>
              <a:srgbClr val="4A8A6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20040" y="2240280"/>
            <a:ext cx="199339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dirty="0">
                <a:solidFill>
                  <a:srgbClr val="4A8A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320040" y="2871216"/>
            <a:ext cx="1993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Perceber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411480" y="3218688"/>
            <a:ext cx="1810512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 o que estava invisível. Nomear o padrão.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2313432" y="3017520"/>
            <a:ext cx="1097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2386584" y="2148840"/>
            <a:ext cx="1993392" cy="2651760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2386584" y="2148840"/>
            <a:ext cx="1993392" cy="36576"/>
          </a:xfrm>
          <a:prstGeom prst="rect">
            <a:avLst/>
          </a:prstGeom>
          <a:solidFill>
            <a:srgbClr val="D4B87A"/>
          </a:solidFill>
          <a:ln w="12700">
            <a:solidFill>
              <a:srgbClr val="D4B87A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386584" y="2240280"/>
            <a:ext cx="199339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dirty="0">
                <a:solidFill>
                  <a:srgbClr val="D4B8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3000" dirty="0"/>
          </a:p>
        </p:txBody>
      </p:sp>
      <p:sp>
        <p:nvSpPr>
          <p:cNvPr id="15" name="Text 12"/>
          <p:cNvSpPr/>
          <p:nvPr/>
        </p:nvSpPr>
        <p:spPr>
          <a:xfrm>
            <a:off x="2386584" y="2871216"/>
            <a:ext cx="1993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Pausar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2478024" y="3218688"/>
            <a:ext cx="1810512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Criar espaço entre o estímulo e a resposta.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4379976" y="3017520"/>
            <a:ext cx="1097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400" dirty="0"/>
          </a:p>
        </p:txBody>
      </p:sp>
      <p:sp>
        <p:nvSpPr>
          <p:cNvPr id="18" name="Shape 15"/>
          <p:cNvSpPr/>
          <p:nvPr/>
        </p:nvSpPr>
        <p:spPr>
          <a:xfrm>
            <a:off x="4453128" y="2148840"/>
            <a:ext cx="1993392" cy="2651760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4453128" y="2148840"/>
            <a:ext cx="1993392" cy="36576"/>
          </a:xfrm>
          <a:prstGeom prst="rect">
            <a:avLst/>
          </a:prstGeom>
          <a:solidFill>
            <a:srgbClr val="4A6A8A"/>
          </a:solidFill>
          <a:ln w="12700">
            <a:solidFill>
              <a:srgbClr val="4A6A8A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4453128" y="2240280"/>
            <a:ext cx="199339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dirty="0">
                <a:solidFill>
                  <a:srgbClr val="4A6A8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3000" dirty="0"/>
          </a:p>
        </p:txBody>
      </p:sp>
      <p:sp>
        <p:nvSpPr>
          <p:cNvPr id="21" name="Text 18"/>
          <p:cNvSpPr/>
          <p:nvPr/>
        </p:nvSpPr>
        <p:spPr>
          <a:xfrm>
            <a:off x="4453128" y="2871216"/>
            <a:ext cx="1993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Escolher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4544568" y="3218688"/>
            <a:ext cx="1810512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Decidir conscientemente — não por impulso.</a:t>
            </a:r>
            <a:endParaRPr lang="en-US" sz="1100" dirty="0"/>
          </a:p>
        </p:txBody>
      </p:sp>
      <p:sp>
        <p:nvSpPr>
          <p:cNvPr id="23" name="Text 20"/>
          <p:cNvSpPr/>
          <p:nvPr/>
        </p:nvSpPr>
        <p:spPr>
          <a:xfrm>
            <a:off x="6446520" y="3017520"/>
            <a:ext cx="1097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6519672" y="2148840"/>
            <a:ext cx="1993392" cy="2651760"/>
          </a:xfrm>
          <a:prstGeom prst="rect">
            <a:avLst/>
          </a:prstGeom>
          <a:solidFill>
            <a:srgbClr val="1A1816"/>
          </a:solidFill>
          <a:ln w="6350">
            <a:solidFill>
              <a:srgbClr val="2A2620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6519672" y="2148840"/>
            <a:ext cx="1993392" cy="36576"/>
          </a:xfrm>
          <a:prstGeom prst="rect">
            <a:avLst/>
          </a:prstGeom>
          <a:solidFill>
            <a:srgbClr val="8A6A4A"/>
          </a:solidFill>
          <a:ln w="12700">
            <a:solidFill>
              <a:srgbClr val="8A6A4A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6519672" y="2240280"/>
            <a:ext cx="199339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dirty="0">
                <a:solidFill>
                  <a:srgbClr val="8A6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3000" dirty="0"/>
          </a:p>
        </p:txBody>
      </p:sp>
      <p:sp>
        <p:nvSpPr>
          <p:cNvPr id="27" name="Text 24"/>
          <p:cNvSpPr/>
          <p:nvPr/>
        </p:nvSpPr>
        <p:spPr>
          <a:xfrm>
            <a:off x="6519672" y="2871216"/>
            <a:ext cx="1993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BD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Repetir</a:t>
            </a:r>
            <a:endParaRPr lang="en-US" sz="1300" dirty="0"/>
          </a:p>
        </p:txBody>
      </p:sp>
      <p:sp>
        <p:nvSpPr>
          <p:cNvPr id="28" name="Text 25"/>
          <p:cNvSpPr/>
          <p:nvPr/>
        </p:nvSpPr>
        <p:spPr>
          <a:xfrm>
            <a:off x="6611112" y="3218688"/>
            <a:ext cx="1810512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B8B0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que se repete com consciência vira sistema.</a:t>
            </a:r>
            <a:endParaRPr lang="en-US" sz="1100" dirty="0"/>
          </a:p>
        </p:txBody>
      </p:sp>
      <p:sp>
        <p:nvSpPr>
          <p:cNvPr id="29" name="Text 26"/>
          <p:cNvSpPr/>
          <p:nvPr/>
        </p:nvSpPr>
        <p:spPr>
          <a:xfrm>
            <a:off x="804672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A64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2026-06-01T20:25:57Z</dcterms:created>
  <dcterms:modified xsi:type="dcterms:W3CDTF">2026-06-01T20:25:57Z</dcterms:modified>
</cp:coreProperties>
</file>