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6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AVR–S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7498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AUDAX CONSULTORIA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20040" y="137160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B8B0A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Análise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320040" y="205740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i="1" dirty="0">
                <a:solidFill>
                  <a:srgbClr val="D4B8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Comparativa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320040" y="29260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AVR–S versus os principais métodos de liderança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20040" y="3520440"/>
            <a:ext cx="22860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3657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Liderança Situacional · Inteligência Emocional · Liderança Servidora · Growth Mindset · OKRs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20040" y="45262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André Silfexsil · Audax Consultoria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6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AVR–S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32104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36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"Consciência sem estrutura</a:t>
            </a:r>
            <a:endParaRPr lang="en-US" sz="3600" dirty="0"/>
          </a:p>
          <a:p>
            <a:pPr algn="ctr" indent="0" marL="0">
              <a:lnSpc>
                <a:spcPct val="135000"/>
              </a:lnSpc>
              <a:buNone/>
            </a:pPr>
            <a:r>
              <a:rPr lang="en-US" sz="36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não sustenta transformação.</a:t>
            </a:r>
            <a:endParaRPr lang="en-US" sz="3600" dirty="0"/>
          </a:p>
          <a:p>
            <a:pPr algn="ctr" indent="0" marL="0">
              <a:lnSpc>
                <a:spcPct val="135000"/>
              </a:lnSpc>
              <a:buNone/>
            </a:pPr>
            <a:r>
              <a:rPr lang="en-US" sz="36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AVR–S é a estrutura."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2286000" y="3703320"/>
            <a:ext cx="45720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385876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BD4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Método AVR–S · A Vida Sem Rascunho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20040" y="4279392"/>
            <a:ext cx="8503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André Silfexsil · Audax Consultoria · audax.silfexsil@gmail.com · (21) 96416-4234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9260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LACUNA QUE OS OUTROS MÉTODOS NÃO PREENCHEM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320040" y="566928"/>
            <a:ext cx="36576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94944"/>
            <a:ext cx="8503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3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Todos ensinam o quê fazer.</a:t>
            </a:r>
            <a:endParaRPr lang="en-US" sz="3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Nenhum ensina o que acontece antes.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320040" y="2057400"/>
            <a:ext cx="8503920" cy="475488"/>
          </a:xfrm>
          <a:prstGeom prst="rect">
            <a:avLst/>
          </a:prstGeom>
          <a:solidFill>
            <a:srgbClr val="1A1816"/>
          </a:solidFill>
          <a:ln w="3810">
            <a:solidFill>
              <a:srgbClr val="2A26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14884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BD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Liderança Situacional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429000" y="2148840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840480" y="2148840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aborda o estado interno do líder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2606040"/>
            <a:ext cx="8503920" cy="475488"/>
          </a:xfrm>
          <a:prstGeom prst="rect">
            <a:avLst/>
          </a:prstGeom>
          <a:solidFill>
            <a:srgbClr val="121110"/>
          </a:solidFill>
          <a:ln w="3810">
            <a:solidFill>
              <a:srgbClr val="2A26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69748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BD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Inteligência Emocional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429000" y="2697480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840480" y="2697480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Diagnostica — mas não tem protocolo de ação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3154680"/>
            <a:ext cx="8503920" cy="475488"/>
          </a:xfrm>
          <a:prstGeom prst="rect">
            <a:avLst/>
          </a:prstGeom>
          <a:solidFill>
            <a:srgbClr val="1A1816"/>
          </a:solidFill>
          <a:ln w="3810">
            <a:solidFill>
              <a:srgbClr val="2A26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24612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BD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Liderança Servidora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429000" y="3246120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840480" y="3246120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Exige maturidade que não ensina como construir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3703320"/>
            <a:ext cx="8503920" cy="475488"/>
          </a:xfrm>
          <a:prstGeom prst="rect">
            <a:avLst/>
          </a:prstGeom>
          <a:solidFill>
            <a:srgbClr val="121110"/>
          </a:solidFill>
          <a:ln w="3810">
            <a:solidFill>
              <a:srgbClr val="2A26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79476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BD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Mindset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429000" y="3794760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840480" y="3794760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Crença consciente não muda automatismo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" y="4251960"/>
            <a:ext cx="8503920" cy="475488"/>
          </a:xfrm>
          <a:prstGeom prst="rect">
            <a:avLst/>
          </a:prstGeom>
          <a:solidFill>
            <a:srgbClr val="1A1816"/>
          </a:solidFill>
          <a:ln w="3810">
            <a:solidFill>
              <a:srgbClr val="2A26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34340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BD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OKRs / Resultados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429000" y="4343400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840480" y="4343400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Ignora a camada humana da decisão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9260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COMPARATIVO 01 · AVR–S VS. LIDERANÇA SITUACIONAL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320040" y="566928"/>
            <a:ext cx="45720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94944"/>
            <a:ext cx="8503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AVR–S vs.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Liderança Situacional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320040" y="1810512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Blanchard &amp; Hersey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" y="2212848"/>
            <a:ext cx="8503920" cy="804672"/>
          </a:xfrm>
          <a:prstGeom prst="rect">
            <a:avLst/>
          </a:prstGeom>
          <a:solidFill>
            <a:srgbClr val="1A1816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22128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22677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FOCO DO MÉTODO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38912" y="25054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Adaptar o estilo ao nível de maturidade do liderado.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" y="3127248"/>
            <a:ext cx="8503920" cy="804672"/>
          </a:xfrm>
          <a:prstGeom prst="rect">
            <a:avLst/>
          </a:prstGeom>
          <a:solidFill>
            <a:srgbClr val="2A1410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31272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31821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LIMITAÇÃO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38912" y="34198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D0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aborda o estado interno. Pressupõe que o líder está sempre apto a escolher o estilo.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4041648"/>
            <a:ext cx="8503920" cy="804672"/>
          </a:xfrm>
          <a:prstGeom prst="rect">
            <a:avLst/>
          </a:prstGeom>
          <a:solidFill>
            <a:srgbClr val="1A2A1A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40416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38912" y="40965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AVR–S ADICIONA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38912" y="43342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0D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AVR–S começa antes: um líder sob pressão tende ao mesmo estilo independente da situação.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9260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COMPARATIVO 02 · AVR–S VS. INTELIGÊNCIA EMOCIONAL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320040" y="566928"/>
            <a:ext cx="45720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94944"/>
            <a:ext cx="8503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AVR–S vs.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Inteligência Emocional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320040" y="1810512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Daniel Goleman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" y="2212848"/>
            <a:ext cx="8503920" cy="804672"/>
          </a:xfrm>
          <a:prstGeom prst="rect">
            <a:avLst/>
          </a:prstGeom>
          <a:solidFill>
            <a:srgbClr val="1A1816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22128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22677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FOCO DO MÉTODO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38912" y="25054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Autoconsciência, autogestão, empatia e habilidades sociais.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" y="3127248"/>
            <a:ext cx="8503920" cy="804672"/>
          </a:xfrm>
          <a:prstGeom prst="rect">
            <a:avLst/>
          </a:prstGeom>
          <a:solidFill>
            <a:srgbClr val="2A1410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31272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31821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LIMITAÇÃO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38912" y="34198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D0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Diagnóstica — mapeia o problema mas não entrega protocolo de ação em tempo real.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4041648"/>
            <a:ext cx="8503920" cy="804672"/>
          </a:xfrm>
          <a:prstGeom prst="rect">
            <a:avLst/>
          </a:prstGeom>
          <a:solidFill>
            <a:srgbClr val="1A2A1A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40416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38912" y="40965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AVR–S ADICIONA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38912" y="43342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0D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AVR–S é operacional: como regular o estado agora, antes desta decisão.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9260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COMPARATIVO 03 · AVR–S VS. LIDERANÇA SERVIDORA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320040" y="566928"/>
            <a:ext cx="45720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94944"/>
            <a:ext cx="8503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AVR–S vs.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Liderança Servidora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320040" y="1810512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 Greenleaf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" y="2212848"/>
            <a:ext cx="8503920" cy="804672"/>
          </a:xfrm>
          <a:prstGeom prst="rect">
            <a:avLst/>
          </a:prstGeom>
          <a:solidFill>
            <a:srgbClr val="1A1816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22128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22677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FOCO DO MÉTODO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38912" y="25054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líder serve antes de liderar. Prioriza o desenvolvimento das pessoas.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" y="3127248"/>
            <a:ext cx="8503920" cy="804672"/>
          </a:xfrm>
          <a:prstGeom prst="rect">
            <a:avLst/>
          </a:prstGeom>
          <a:solidFill>
            <a:srgbClr val="2A1410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31272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31821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LIMITAÇÃO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38912" y="34198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D0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regulação interna, o líder pode servir por culpa ou medo de decepcionar.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4041648"/>
            <a:ext cx="8503920" cy="804672"/>
          </a:xfrm>
          <a:prstGeom prst="rect">
            <a:avLst/>
          </a:prstGeom>
          <a:solidFill>
            <a:srgbClr val="1A2A1A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40416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38912" y="40965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AVR–S ADICIONA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38912" y="43342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0D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AVR–S garante que o ato de servir seja consciente — não reativamente.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9260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COMPARATIVO 04 · AVR–S VS. GROWTH MINDSET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320040" y="566928"/>
            <a:ext cx="45720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94944"/>
            <a:ext cx="8503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AVR–S vs.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Growth Mindset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320040" y="1810512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Carol Dweck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" y="2212848"/>
            <a:ext cx="8503920" cy="804672"/>
          </a:xfrm>
          <a:prstGeom prst="rect">
            <a:avLst/>
          </a:prstGeom>
          <a:solidFill>
            <a:srgbClr val="1A1816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22128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22677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FOCO DO MÉTODO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38912" y="25054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Habilidades podem ser desenvolvidas. Mentalidade de crescimento.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" y="3127248"/>
            <a:ext cx="8503920" cy="804672"/>
          </a:xfrm>
          <a:prstGeom prst="rect">
            <a:avLst/>
          </a:prstGeom>
          <a:solidFill>
            <a:srgbClr val="2A1410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31272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31821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LIMITAÇÃO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38912" y="34198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D0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Trabalha a crença consciente, mas não os padrões automáticos sob pressão.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4041648"/>
            <a:ext cx="8503920" cy="804672"/>
          </a:xfrm>
          <a:prstGeom prst="rect">
            <a:avLst/>
          </a:prstGeom>
          <a:solidFill>
            <a:srgbClr val="1A2A1A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40416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38912" y="40965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AVR–S ADICIONA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38912" y="43342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0D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Saber que "posso crescer" não impede o sequestro emocional. O AVR–S atua nessa camada.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9260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COMPARATIVO 05 · AVR–S VS. LIDERANÇA POR RESULTADOS / OKRS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320040" y="566928"/>
            <a:ext cx="45720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94944"/>
            <a:ext cx="8503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AVR–S vs.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Liderança por Resultados / OKRs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320040" y="1810512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Grove / Doerr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" y="2212848"/>
            <a:ext cx="8503920" cy="804672"/>
          </a:xfrm>
          <a:prstGeom prst="rect">
            <a:avLst/>
          </a:prstGeom>
          <a:solidFill>
            <a:srgbClr val="1A1816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22128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22677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FOCO DO MÉTODO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38912" y="25054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Metas claras, execução e cultura de responsabilização.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" y="3127248"/>
            <a:ext cx="8503920" cy="804672"/>
          </a:xfrm>
          <a:prstGeom prst="rect">
            <a:avLst/>
          </a:prstGeom>
          <a:solidFill>
            <a:srgbClr val="2A1410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31272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31821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LIMITAÇÃO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38912" y="34198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D0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Assume decisão racional. Alta pressão por resultados pode aumentar distorções.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4041648"/>
            <a:ext cx="8503920" cy="804672"/>
          </a:xfrm>
          <a:prstGeom prst="rect">
            <a:avLst/>
          </a:prstGeom>
          <a:solidFill>
            <a:srgbClr val="1A2A1A"/>
          </a:solidFill>
          <a:ln w="5080">
            <a:solidFill>
              <a:srgbClr val="2A262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4041648"/>
            <a:ext cx="36576" cy="804672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38912" y="40965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AVR–S ADICIONA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38912" y="4334256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90D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Metas claras + estado desregulado = execução comprometida. O AVR–S é a camada humana.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9260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VISÃO GERAL COMPARATIVA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320040" y="566928"/>
            <a:ext cx="22860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94944"/>
            <a:ext cx="8503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AVR–S opera onde os outros não chegam.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" y="1389888"/>
            <a:ext cx="2011680" cy="384048"/>
          </a:xfrm>
          <a:prstGeom prst="rect">
            <a:avLst/>
          </a:prstGeom>
          <a:solidFill>
            <a:srgbClr val="121110"/>
          </a:solidFill>
          <a:ln w="3810">
            <a:solidFill>
              <a:srgbClr val="2A26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93192" y="1463040"/>
            <a:ext cx="186537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MÉTODO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331720" y="1389888"/>
            <a:ext cx="2011680" cy="384048"/>
          </a:xfrm>
          <a:prstGeom prst="rect">
            <a:avLst/>
          </a:prstGeom>
          <a:solidFill>
            <a:srgbClr val="121110"/>
          </a:solidFill>
          <a:ln w="3810">
            <a:solidFill>
              <a:srgbClr val="2A26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04872" y="1463040"/>
            <a:ext cx="186537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 EM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343400" y="1389888"/>
            <a:ext cx="2377440" cy="384048"/>
          </a:xfrm>
          <a:prstGeom prst="rect">
            <a:avLst/>
          </a:prstGeom>
          <a:solidFill>
            <a:srgbClr val="121110"/>
          </a:solidFill>
          <a:ln w="3810">
            <a:solidFill>
              <a:srgbClr val="2A26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16552" y="1463040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LACUNA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720840" y="1389888"/>
            <a:ext cx="1097280" cy="384048"/>
          </a:xfrm>
          <a:prstGeom prst="rect">
            <a:avLst/>
          </a:prstGeom>
          <a:solidFill>
            <a:srgbClr val="121110"/>
          </a:solidFill>
          <a:ln w="3810">
            <a:solidFill>
              <a:srgbClr val="2A26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793992" y="1463040"/>
            <a:ext cx="95097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AVR–S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0040" y="1773936"/>
            <a:ext cx="201168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93192" y="1865376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Lid. Situacional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331720" y="1773936"/>
            <a:ext cx="201168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04872" y="1865376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Comportamento externo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343400" y="1773936"/>
            <a:ext cx="237744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16552" y="1865376"/>
            <a:ext cx="2231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Estado interno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720840" y="1773936"/>
            <a:ext cx="109728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793992" y="1865376"/>
            <a:ext cx="9509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AB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320040" y="2286000"/>
            <a:ext cx="2011680" cy="475488"/>
          </a:xfrm>
          <a:prstGeom prst="rect">
            <a:avLst/>
          </a:prstGeom>
          <a:solidFill>
            <a:srgbClr val="121110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93192" y="2377440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Int. Emocional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331720" y="2286000"/>
            <a:ext cx="2011680" cy="475488"/>
          </a:xfrm>
          <a:prstGeom prst="rect">
            <a:avLst/>
          </a:prstGeom>
          <a:solidFill>
            <a:srgbClr val="121110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404872" y="2377440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 emocional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343400" y="2286000"/>
            <a:ext cx="2377440" cy="475488"/>
          </a:xfrm>
          <a:prstGeom prst="rect">
            <a:avLst/>
          </a:prstGeom>
          <a:solidFill>
            <a:srgbClr val="121110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416552" y="2377440"/>
            <a:ext cx="2231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Protocolo de ação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720840" y="2286000"/>
            <a:ext cx="1097280" cy="475488"/>
          </a:xfrm>
          <a:prstGeom prst="rect">
            <a:avLst/>
          </a:prstGeom>
          <a:solidFill>
            <a:srgbClr val="121110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793992" y="2377440"/>
            <a:ext cx="9509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AB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20040" y="2798064"/>
            <a:ext cx="201168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93192" y="2889504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Lid. Servidora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2331720" y="2798064"/>
            <a:ext cx="201168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404872" y="2889504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Propósito e cultura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343400" y="2798064"/>
            <a:ext cx="237744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416552" y="2889504"/>
            <a:ext cx="2231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Regulação consciente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6720840" y="2798064"/>
            <a:ext cx="109728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793992" y="2889504"/>
            <a:ext cx="9509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AB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320040" y="3310128"/>
            <a:ext cx="2011680" cy="475488"/>
          </a:xfrm>
          <a:prstGeom prst="rect">
            <a:avLst/>
          </a:prstGeom>
          <a:solidFill>
            <a:srgbClr val="121110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93192" y="3401568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Mindset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331720" y="3310128"/>
            <a:ext cx="2011680" cy="475488"/>
          </a:xfrm>
          <a:prstGeom prst="rect">
            <a:avLst/>
          </a:prstGeom>
          <a:solidFill>
            <a:srgbClr val="121110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404872" y="3401568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Crença consciente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4343400" y="3310128"/>
            <a:ext cx="2377440" cy="475488"/>
          </a:xfrm>
          <a:prstGeom prst="rect">
            <a:avLst/>
          </a:prstGeom>
          <a:solidFill>
            <a:srgbClr val="121110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416552" y="3401568"/>
            <a:ext cx="2231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Automatismo sob pressão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6720840" y="3310128"/>
            <a:ext cx="1097280" cy="475488"/>
          </a:xfrm>
          <a:prstGeom prst="rect">
            <a:avLst/>
          </a:prstGeom>
          <a:solidFill>
            <a:srgbClr val="121110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793992" y="3401568"/>
            <a:ext cx="9509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AB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400" dirty="0"/>
          </a:p>
        </p:txBody>
      </p:sp>
      <p:sp>
        <p:nvSpPr>
          <p:cNvPr id="46" name="Shape 44"/>
          <p:cNvSpPr/>
          <p:nvPr/>
        </p:nvSpPr>
        <p:spPr>
          <a:xfrm>
            <a:off x="320040" y="3822192"/>
            <a:ext cx="201168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93192" y="3913632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OKRs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2331720" y="3822192"/>
            <a:ext cx="201168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404872" y="3913632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Metas e execução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4343400" y="3822192"/>
            <a:ext cx="237744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416552" y="3913632"/>
            <a:ext cx="22311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Camada humana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6720840" y="3822192"/>
            <a:ext cx="1097280" cy="475488"/>
          </a:xfrm>
          <a:prstGeom prst="rect">
            <a:avLst/>
          </a:prstGeom>
          <a:solidFill>
            <a:srgbClr val="1A1816"/>
          </a:solidFill>
          <a:ln w="2540">
            <a:solidFill>
              <a:srgbClr val="2A262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793992" y="3913632"/>
            <a:ext cx="9509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AB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9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9260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400" kern="0" dirty="0">
                <a:solidFill>
                  <a:srgbClr val="D4B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POSICIONAMENTO DO AVR–S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320040" y="566928"/>
            <a:ext cx="2286000" cy="18288"/>
          </a:xfrm>
          <a:prstGeom prst="rect">
            <a:avLst/>
          </a:prstGeom>
          <a:solidFill>
            <a:srgbClr val="D4B87A"/>
          </a:solidFill>
          <a:ln w="12700">
            <a:solidFill>
              <a:srgbClr val="D4B87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94944"/>
            <a:ext cx="8503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34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fundação que os outros</a:t>
            </a:r>
            <a:endParaRPr lang="en-US" sz="3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34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métodos assumem que já existe.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320040" y="2029968"/>
            <a:ext cx="8503920" cy="1371600"/>
          </a:xfrm>
          <a:prstGeom prst="rect">
            <a:avLst/>
          </a:prstGeom>
          <a:solidFill>
            <a:srgbClr val="1A1816"/>
          </a:solidFill>
          <a:ln w="10160">
            <a:solidFill>
              <a:srgbClr val="D4B8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103120"/>
            <a:ext cx="8229600" cy="122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500" i="1" dirty="0">
                <a:solidFill>
                  <a:srgbClr val="D4B8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AVR–S não é mais um método de liderança.</a:t>
            </a:r>
            <a:endParaRPr lang="en-US" sz="15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500" i="1" dirty="0">
                <a:solidFill>
                  <a:srgbClr val="D4B8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 a camada anterior a todos os métodos — a camada do estado,</a:t>
            </a:r>
            <a:endParaRPr lang="en-US" sz="15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500" i="1" dirty="0">
                <a:solidFill>
                  <a:srgbClr val="D4B8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 percepção e do automatismo."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36118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BD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Atua antes da decisão — não depois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88620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Protocolo de ação em tempo real — 8 camadas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416052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Reprograma automatismos — não apenas intenções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443484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Aplicável sob pressão — desenhado para isso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470916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B0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Multiplica líderes replicadores — escala o método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046720" y="480060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A64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2026-05-31T19:17:40Z</dcterms:created>
  <dcterms:modified xsi:type="dcterms:W3CDTF">2026-05-31T19:17:40Z</dcterms:modified>
</cp:coreProperties>
</file>